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68" r:id="rId4"/>
    <p:sldId id="274" r:id="rId5"/>
    <p:sldId id="269" r:id="rId6"/>
    <p:sldId id="271" r:id="rId7"/>
    <p:sldId id="260" r:id="rId8"/>
    <p:sldId id="261" r:id="rId9"/>
    <p:sldId id="262" r:id="rId10"/>
    <p:sldId id="263" r:id="rId11"/>
    <p:sldId id="273" r:id="rId12"/>
    <p:sldId id="264" r:id="rId13"/>
    <p:sldId id="265" r:id="rId14"/>
    <p:sldId id="272" r:id="rId15"/>
  </p:sldIdLst>
  <p:sldSz cx="9144000" cy="6858000" type="screen4x3"/>
  <p:notesSz cx="6881813" cy="9588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28A"/>
    <a:srgbClr val="4BFF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 autoAdjust="0"/>
    <p:restoredTop sz="94660" autoAdjust="0"/>
  </p:normalViewPr>
  <p:slideViewPr>
    <p:cSldViewPr>
      <p:cViewPr varScale="1">
        <p:scale>
          <a:sx n="95" d="100"/>
          <a:sy n="95" d="100"/>
        </p:scale>
        <p:origin x="23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r">
              <a:defRPr sz="1200"/>
            </a:lvl1pPr>
          </a:lstStyle>
          <a:p>
            <a:fld id="{4381B042-010F-4DF3-B9BB-A31D3D2316B3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4457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0" tIns="47055" rIns="94110" bIns="4705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182" y="4554538"/>
            <a:ext cx="5505450" cy="4314825"/>
          </a:xfrm>
          <a:prstGeom prst="rect">
            <a:avLst/>
          </a:prstGeom>
        </p:spPr>
        <p:txBody>
          <a:bodyPr vert="horz" lIns="94110" tIns="47055" rIns="94110" bIns="47055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07411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8102" y="9107411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r">
              <a:defRPr sz="1200"/>
            </a:lvl1pPr>
          </a:lstStyle>
          <a:p>
            <a:fld id="{71B0ACA4-4FB2-41EE-B36A-8CCA4D2B2E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32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90EE-96EF-4877-8B8F-6E5CBA06C459}" type="datetime1">
              <a:rPr lang="fr-FR" smtClean="0"/>
              <a:t>12/03/2019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C.A. Brainstorming - 10 juillet 2013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49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4C63-164B-4F52-90D0-7C8EA9F222C0}" type="datetime1">
              <a:rPr lang="fr-FR" smtClean="0"/>
              <a:t>12/03/2019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C.A. Brainstorming - 11 septembre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27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CC64-0751-4928-B00B-274E00D191D0}" type="datetime1">
              <a:rPr lang="fr-FR" smtClean="0"/>
              <a:t>12/03/2019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C.A. Brainstorming - 11 septembre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68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39328A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6">
                  <a:lumMod val="75000"/>
                </a:schemeClr>
              </a:buClr>
              <a:buSzPct val="80000"/>
              <a:buFont typeface="Wingdings" pitchFamily="2" charset="2"/>
              <a:buChar char="q"/>
              <a:defRPr sz="2800" b="1"/>
            </a:lvl1pPr>
            <a:lvl2pPr marL="742950" indent="-285750"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 sz="2400"/>
            </a:lvl2pPr>
            <a:lvl3pPr>
              <a:defRPr sz="2000"/>
            </a:lvl3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4BB9-EA49-4C9B-992C-5B3A0FB541EE}" type="datetime1">
              <a:rPr lang="fr-FR" smtClean="0"/>
              <a:t>12/03/2019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 sz="800"/>
            </a:lvl1pPr>
          </a:lstStyle>
          <a:p>
            <a:r>
              <a:rPr lang="fr-FR" dirty="0"/>
              <a:t>Dossier candidature Start-up 2014-2015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>
              <a:defRPr sz="800"/>
            </a:lvl1pPr>
          </a:lstStyle>
          <a:p>
            <a:fld id="{AD7E0DF1-AAAF-4B3D-9869-D23C07DE1AA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0400"/>
            <a:ext cx="1259632" cy="4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50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A021C-C801-4176-9FF5-525BD04B6D15}" type="datetime1">
              <a:rPr lang="fr-FR" smtClean="0"/>
              <a:t>12/03/2019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C.A. Brainstorming - 11 septembre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88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275C-F294-4685-B51A-E84E63898409}" type="datetime1">
              <a:rPr lang="fr-FR" smtClean="0"/>
              <a:t>12/03/2019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C.A. Brainstorming - 11 septembre 2012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93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D951-735F-482D-B453-6387B3C822DA}" type="datetime1">
              <a:rPr lang="fr-FR" smtClean="0"/>
              <a:t>12/03/2019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C.A. Brainstorming - 11 septembre 2012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55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8858-77ED-4CF7-B4DD-77FB1FA0ED01}" type="datetime1">
              <a:rPr lang="fr-FR" smtClean="0"/>
              <a:t>12/03/2019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C.A. Brainstorming - 11 septembre 2012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06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3D7A-6EDE-48E8-82B3-E4278ABCE79E}" type="datetime1">
              <a:rPr lang="fr-FR" smtClean="0"/>
              <a:t>12/03/2019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C.A. Brainstorming - 11 septembre 2012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18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FB3A-EFE3-42A6-A149-54614DE6AD2F}" type="datetime1">
              <a:rPr lang="fr-FR" smtClean="0"/>
              <a:t>12/03/2019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C.A. Brainstorming - 11 septembre 2012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56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1D8D-0CF1-458C-B654-ACFA1A057771}" type="datetime1">
              <a:rPr lang="fr-FR" smtClean="0"/>
              <a:t>12/03/2019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C.A. Brainstorming - 11 septembre 2012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49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EE426-2B1D-4CE9-8AD2-66E048E20904}" type="datetime1">
              <a:rPr lang="fr-FR" smtClean="0"/>
              <a:t>12/03/2019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C.A. Brainstorming - 10 juillet 2013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E0DF1-AAAF-4B3D-9869-D23C07DE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75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hmr@eurocloud.fr" TargetMode="External"/><Relationship Id="rId2" Type="http://schemas.openxmlformats.org/officeDocument/2006/relationships/hyperlink" Target="http://www.eurocloud.fr/les-commissions/commission-start-up/candidature-start-up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foreau@satelliz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7238" y="2276872"/>
            <a:ext cx="7772400" cy="1470025"/>
          </a:xfrm>
        </p:spPr>
        <p:txBody>
          <a:bodyPr/>
          <a:lstStyle/>
          <a:p>
            <a:r>
              <a:rPr lang="fr-FR" b="1" dirty="0"/>
              <a:t>Dossier de candidature</a:t>
            </a:r>
            <a:br>
              <a:rPr lang="fr-FR" b="1" dirty="0"/>
            </a:br>
            <a:r>
              <a:rPr lang="fr-FR" b="1" dirty="0"/>
              <a:t>Atelier Start-Up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3861048"/>
            <a:ext cx="7200800" cy="2736304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fr-FR" sz="1800" b="1" u="sng" dirty="0"/>
              <a:t>IMPORTANT</a:t>
            </a:r>
          </a:p>
          <a:p>
            <a:pPr marL="285750" indent="-285750" algn="l">
              <a:buFont typeface="Arial"/>
              <a:buChar char="•"/>
              <a:defRPr/>
            </a:pPr>
            <a:r>
              <a:rPr lang="fr-FR" sz="1800" dirty="0"/>
              <a:t>Le modèle ci-après est à suivre</a:t>
            </a:r>
            <a:br>
              <a:rPr lang="fr-FR" sz="1800" dirty="0"/>
            </a:br>
            <a:r>
              <a:rPr lang="fr-FR" sz="1800" dirty="0"/>
              <a:t>(en le personnalisant à votre charte graphique)</a:t>
            </a:r>
          </a:p>
          <a:p>
            <a:pPr marL="285750" indent="-285750" algn="l">
              <a:buFont typeface="Arial"/>
              <a:buChar char="•"/>
              <a:defRPr/>
            </a:pPr>
            <a:r>
              <a:rPr lang="fr-FR" sz="1800" dirty="0"/>
              <a:t>Toutes les informations inscrites dans le dossier resteront confidentielles et ne seront pas communiquées en dehors des membres du jury qui ont accepté un NDA (clause de confidentialité).</a:t>
            </a:r>
          </a:p>
          <a:p>
            <a:pPr marL="285750" indent="-285750" algn="l">
              <a:buFont typeface="Arial"/>
              <a:buChar char="•"/>
              <a:defRPr/>
            </a:pPr>
            <a:r>
              <a:rPr lang="fr-FR" sz="1800" dirty="0"/>
              <a:t>Si votre start-up est sélectionnée pour présenter lors d’un Atelier Start-up, la présentation qui vous sera demandée sera une version allégée. 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4015703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322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fr-FR" dirty="0" err="1"/>
              <a:t>Slide</a:t>
            </a:r>
            <a:r>
              <a:rPr lang="fr-FR" dirty="0"/>
              <a:t> 5 : Vos concurrents et avantages concurrentiels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 panorama de vos concurrents</a:t>
            </a:r>
          </a:p>
          <a:p>
            <a:r>
              <a:rPr lang="fr-FR" dirty="0"/>
              <a:t>En quoi votre offre se distingue-t-elle de vos concurrents ?</a:t>
            </a:r>
          </a:p>
          <a:p>
            <a:r>
              <a:rPr lang="fr-FR" dirty="0"/>
              <a:t>Quelles sont vos « barrières à l’entrée » technologiques ?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585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en-US" altLang="fr-FR" dirty="0"/>
              <a:t>Slide 6 : </a:t>
            </a:r>
            <a:r>
              <a:rPr lang="fr-FR" dirty="0"/>
              <a:t>Le Cloud et votre Start-up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Ex :</a:t>
            </a:r>
          </a:p>
          <a:p>
            <a:r>
              <a:rPr lang="fr-FR" dirty="0"/>
              <a:t>Comment utilisez-vous le Cloud (ou une solution Cloud) dans votre modèle</a:t>
            </a:r>
          </a:p>
          <a:p>
            <a:r>
              <a:rPr lang="fr-FR" dirty="0"/>
              <a:t>Comment le Cloud est indissociable de votre offre (autrement dit, sans le Cloud, pourquoi votre offre aurait-elle été impossible ?) </a:t>
            </a:r>
          </a:p>
          <a:p>
            <a:r>
              <a:rPr lang="fr-FR" dirty="0"/>
              <a:t>Comment le Cloud va vous permettre de « passer à l’échelle »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810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en-US" altLang="fr-FR" dirty="0"/>
              <a:t>Slide 7 : </a:t>
            </a:r>
            <a:r>
              <a:rPr lang="fr-FR" dirty="0"/>
              <a:t>Votre stade d’avancement et perspectives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 passé : votre historique (genèse, équipe, dates clefs)</a:t>
            </a:r>
          </a:p>
          <a:p>
            <a:r>
              <a:rPr lang="fr-FR" dirty="0"/>
              <a:t>Le présent : où en êtes-vous aujourd’hui (stade maquette, premiers clients, levées de fonds, …)</a:t>
            </a:r>
          </a:p>
          <a:p>
            <a:r>
              <a:rPr lang="fr-FR" dirty="0"/>
              <a:t>Le futur : vos projections (quelques chiffres à +2/3 ans pour donner des repères)</a:t>
            </a:r>
          </a:p>
          <a:p>
            <a:r>
              <a:rPr lang="fr-FR" dirty="0"/>
              <a:t>Quels profils de partenaires recherchez-vous éventuellement au sein de l’écosystème </a:t>
            </a:r>
            <a:r>
              <a:rPr lang="fr-FR" dirty="0" err="1"/>
              <a:t>EuroCloud</a:t>
            </a:r>
            <a:r>
              <a:rPr lang="fr-FR" dirty="0"/>
              <a:t> ?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85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Slide</a:t>
            </a:r>
            <a:r>
              <a:rPr lang="fr-FR" dirty="0"/>
              <a:t> 8 : Références clients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panneau de vos références</a:t>
            </a:r>
          </a:p>
          <a:p>
            <a:pPr marL="0" indent="0">
              <a:buNone/>
            </a:pPr>
            <a:r>
              <a:rPr lang="fr-FR" dirty="0"/>
              <a:t>Et/ou</a:t>
            </a:r>
          </a:p>
          <a:p>
            <a:r>
              <a:rPr lang="fr-FR" dirty="0"/>
              <a:t>1 cas client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298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Slide</a:t>
            </a:r>
            <a:r>
              <a:rPr lang="fr-FR" dirty="0"/>
              <a:t> 8 : Contacts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Vos coordonnées (site web etc..)</a:t>
            </a:r>
          </a:p>
          <a:p>
            <a:endParaRPr lang="fr-FR" dirty="0"/>
          </a:p>
          <a:p>
            <a:r>
              <a:rPr lang="fr-FR" dirty="0"/>
              <a:t>Coordonnées du présentateur</a:t>
            </a:r>
          </a:p>
          <a:p>
            <a:endParaRPr lang="fr-FR" dirty="0"/>
          </a:p>
          <a:p>
            <a:r>
              <a:rPr lang="fr-FR" dirty="0"/>
              <a:t>Coordonnées du </a:t>
            </a:r>
            <a:r>
              <a:rPr lang="fr-FR" dirty="0" err="1"/>
              <a:t>resp</a:t>
            </a:r>
            <a:r>
              <a:rPr lang="fr-FR" dirty="0"/>
              <a:t>. marketing ou CM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31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rappels &amp; conseils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Ne soyez pas trop technique !</a:t>
            </a:r>
          </a:p>
          <a:p>
            <a:r>
              <a:rPr lang="fr-FR" dirty="0"/>
              <a:t>Insistez vraiment sur :</a:t>
            </a:r>
          </a:p>
          <a:p>
            <a:pPr lvl="1"/>
            <a:r>
              <a:rPr lang="fr-FR" sz="2500" dirty="0"/>
              <a:t>La problématique que vous adressez</a:t>
            </a:r>
          </a:p>
          <a:p>
            <a:pPr lvl="1"/>
            <a:r>
              <a:rPr lang="fr-FR" dirty="0"/>
              <a:t>Ce qui fait votre différentiation, ce qui rend votre offre incontournable pour l'adopter</a:t>
            </a:r>
          </a:p>
          <a:p>
            <a:r>
              <a:rPr lang="fr-FR" dirty="0"/>
              <a:t>Un format de présentation simple et visuel</a:t>
            </a:r>
          </a:p>
          <a:p>
            <a:r>
              <a:rPr lang="fr-FR" dirty="0"/>
              <a:t>Des messages clairs et concis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113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finir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Envoyer votre dossier par le formulaire en ligne : </a:t>
            </a:r>
          </a:p>
          <a:p>
            <a:pPr lvl="1"/>
            <a:r>
              <a:rPr lang="fr-FR" dirty="0">
                <a:hlinkClick r:id="rId2"/>
              </a:rPr>
              <a:t>http://www.eurocloud.fr/les-commissions/commission-start-up/candidature-start-up/</a:t>
            </a:r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Vos contacts :</a:t>
            </a:r>
          </a:p>
          <a:p>
            <a:pPr lvl="1"/>
            <a:r>
              <a:rPr lang="fr-FR" dirty="0">
                <a:hlinkClick r:id="rId3"/>
              </a:rPr>
              <a:t>Henry-Michel Rozenblum</a:t>
            </a:r>
            <a:r>
              <a:rPr lang="fr-FR" dirty="0"/>
              <a:t>, Délégué Général d’</a:t>
            </a:r>
            <a:r>
              <a:rPr lang="fr-FR" dirty="0" err="1"/>
              <a:t>EuroCloud</a:t>
            </a:r>
            <a:r>
              <a:rPr lang="fr-FR" dirty="0"/>
              <a:t> France</a:t>
            </a:r>
            <a:endParaRPr lang="fr-FR" dirty="0">
              <a:hlinkClick r:id="rId4"/>
            </a:endParaRPr>
          </a:p>
          <a:p>
            <a:pPr lvl="1"/>
            <a:r>
              <a:rPr lang="fr-FR" dirty="0">
                <a:hlinkClick r:id="rId4"/>
              </a:rPr>
              <a:t>Ludovic Foreau</a:t>
            </a:r>
            <a:r>
              <a:rPr lang="fr-FR" dirty="0"/>
              <a:t>, Président de la commission Start-Up d’EuroCloud France.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158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457200" y="2924944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39328A"/>
                </a:solidFill>
              </a:rPr>
              <a:t>MODELE</a:t>
            </a:r>
          </a:p>
        </p:txBody>
      </p:sp>
    </p:spTree>
    <p:extLst>
      <p:ext uri="{BB962C8B-B14F-4D97-AF65-F5344CB8AC3E}">
        <p14:creationId xmlns:p14="http://schemas.microsoft.com/office/powerpoint/2010/main" val="85688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7664" y="1628800"/>
            <a:ext cx="5904656" cy="19442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000" dirty="0"/>
              <a:t>Nom de la société</a:t>
            </a:r>
            <a:br>
              <a:rPr lang="fr-FR" sz="5000" dirty="0"/>
            </a:br>
            <a:r>
              <a:rPr lang="fr-FR" sz="5000" dirty="0"/>
              <a:t>et/ou/ Logo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403648" y="3908648"/>
            <a:ext cx="6480720" cy="1752600"/>
          </a:xfrm>
        </p:spPr>
        <p:txBody>
          <a:bodyPr>
            <a:normAutofit fontScale="85000" lnSpcReduction="20000"/>
          </a:bodyPr>
          <a:lstStyle/>
          <a:p>
            <a:r>
              <a:rPr lang="fr-FR" u="sng" dirty="0"/>
              <a:t>Votre pitch en 1 phrase.</a:t>
            </a:r>
            <a:br>
              <a:rPr lang="fr-FR" u="sng" dirty="0"/>
            </a:br>
            <a:r>
              <a:rPr lang="fr-FR" dirty="0"/>
              <a:t>Ex :  Idéal Voyages, 1</a:t>
            </a:r>
            <a:r>
              <a:rPr lang="fr-FR" baseline="30000" dirty="0"/>
              <a:t>ère</a:t>
            </a:r>
            <a:r>
              <a:rPr lang="fr-FR" dirty="0"/>
              <a:t> agence de voyages en ligne à destination des comités d’entreprise, permettant aux salariés de voyager moins cher et en quelques clics ! 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err="1">
                <a:solidFill>
                  <a:srgbClr val="39328A"/>
                </a:solidFill>
              </a:rPr>
              <a:t>Slide</a:t>
            </a:r>
            <a:r>
              <a:rPr lang="fr-FR" sz="3600" b="1" dirty="0">
                <a:solidFill>
                  <a:srgbClr val="39328A"/>
                </a:solidFill>
              </a:rPr>
              <a:t> 0 : </a:t>
            </a:r>
            <a:r>
              <a:rPr lang="fr-FR" sz="3600" b="1" dirty="0" err="1">
                <a:solidFill>
                  <a:srgbClr val="39328A"/>
                </a:solidFill>
              </a:rPr>
              <a:t>Slide</a:t>
            </a:r>
            <a:r>
              <a:rPr lang="fr-FR" sz="3600" b="1" dirty="0">
                <a:solidFill>
                  <a:srgbClr val="39328A"/>
                </a:solidFill>
              </a:rPr>
              <a:t> de garde</a:t>
            </a:r>
          </a:p>
        </p:txBody>
      </p:sp>
    </p:spTree>
    <p:extLst>
      <p:ext uri="{BB962C8B-B14F-4D97-AF65-F5344CB8AC3E}">
        <p14:creationId xmlns:p14="http://schemas.microsoft.com/office/powerpoint/2010/main" val="3093350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Slide 1 : Les fondateurs / l’équipe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Qui sont les fondateurs ?</a:t>
            </a:r>
          </a:p>
          <a:p>
            <a:r>
              <a:rPr lang="fr-FR" dirty="0"/>
              <a:t>Décrire rapidement le parcours/profil des fondateurs afin de faire ressortir complémentarité des membres de l’équipe</a:t>
            </a:r>
          </a:p>
          <a:p>
            <a:r>
              <a:rPr lang="fr-FR" dirty="0"/>
              <a:t>Quelle est la genèse de l’idée ?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107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Slide</a:t>
            </a:r>
            <a:r>
              <a:rPr lang="fr-FR" dirty="0"/>
              <a:t> 2 : La problématique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Description du problème que vous avez observé et que vous avez décidé d’attaquer avec votre solution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46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fr-FR" dirty="0" err="1"/>
              <a:t>Slide</a:t>
            </a:r>
            <a:r>
              <a:rPr lang="fr-FR" dirty="0"/>
              <a:t> 3 : Votre solution comme réponse à la problématique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Description de votre offre et de ses bénéfices pour votre cible</a:t>
            </a:r>
          </a:p>
          <a:p>
            <a:r>
              <a:rPr lang="fr-FR" dirty="0"/>
              <a:t>Un « comment ça fonctionne » éventuel pour faciliter la compréhension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52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 err="1"/>
              <a:t>Slide</a:t>
            </a:r>
            <a:r>
              <a:rPr lang="fr-FR" altLang="fr-FR" dirty="0"/>
              <a:t> 4 : Le marché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Votre cible : à qui </a:t>
            </a:r>
            <a:r>
              <a:rPr lang="fr-FR" dirty="0" err="1"/>
              <a:t>vendez-vous</a:t>
            </a:r>
            <a:r>
              <a:rPr lang="fr-FR" dirty="0"/>
              <a:t> ?</a:t>
            </a:r>
          </a:p>
          <a:p>
            <a:r>
              <a:rPr lang="fr-FR" dirty="0"/>
              <a:t>Quelques chiffres pour quantifier votre marché (citer vos sources)</a:t>
            </a:r>
          </a:p>
          <a:p>
            <a:r>
              <a:rPr lang="fr-FR" dirty="0"/>
              <a:t>Comment adressez-vous votre cible ? (en direct, via distributeurs, …)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Dossier candidature Start-up 2014-2015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0DF1-AAAF-4B3D-9869-D23C07DE1AA6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9166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470</Words>
  <Application>Microsoft Macintosh PowerPoint</Application>
  <PresentationFormat>Affichage à l'écran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Thème Office</vt:lpstr>
      <vt:lpstr>Dossier de candidature Atelier Start-Up</vt:lpstr>
      <vt:lpstr>Quelques rappels &amp; conseils</vt:lpstr>
      <vt:lpstr>Pour finir</vt:lpstr>
      <vt:lpstr>Présentation PowerPoint</vt:lpstr>
      <vt:lpstr>Présentation PowerPoint</vt:lpstr>
      <vt:lpstr>Slide 1 : Les fondateurs / l’équipe</vt:lpstr>
      <vt:lpstr>Slide 2 : La problématique</vt:lpstr>
      <vt:lpstr>Slide 3 : Votre solution comme réponse à la problématique</vt:lpstr>
      <vt:lpstr>Slide 4 : Le marché</vt:lpstr>
      <vt:lpstr>Slide 5 : Vos concurrents et avantages concurrentiels</vt:lpstr>
      <vt:lpstr>Slide 6 : Le Cloud et votre Start-up</vt:lpstr>
      <vt:lpstr>Slide 7 : Votre stade d’avancement et perspectives</vt:lpstr>
      <vt:lpstr>Slide 8 : Références clients</vt:lpstr>
      <vt:lpstr>Slide 8 : 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HMR</dc:creator>
  <cp:lastModifiedBy>Henry-Michel Rozenblum</cp:lastModifiedBy>
  <cp:revision>139</cp:revision>
  <cp:lastPrinted>2012-09-11T09:29:44Z</cp:lastPrinted>
  <dcterms:created xsi:type="dcterms:W3CDTF">2012-05-24T07:31:40Z</dcterms:created>
  <dcterms:modified xsi:type="dcterms:W3CDTF">2019-03-12T08:58:10Z</dcterms:modified>
</cp:coreProperties>
</file>